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0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25-4870-AEB8-0A39E2D057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25-4870-AEB8-0A39E2D0577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25-4870-AEB8-0A39E2D0577A}"/>
              </c:ext>
            </c:extLst>
          </c:dP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20YY</c:v>
                      </c:pt>
                      <c:pt idx="1">
                        <c:v>20YY</c:v>
                      </c:pt>
                      <c:pt idx="2">
                        <c:v>20YY</c:v>
                      </c:pt>
                      <c:pt idx="3">
                        <c:v>20YY</c:v>
                      </c:pt>
                      <c:pt idx="4">
                        <c:v>20YY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125-4870-AEB8-0A39E2D0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dLbls>
            <c:dLbl>
              <c:idx val="0"/>
              <c:layout>
                <c:manualLayout>
                  <c:x val="7.2608916738188034E-2"/>
                  <c:y val="0.133312114363499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A0-4D08-B4CB-473E33CE814B}"/>
                </c:ext>
              </c:extLst>
            </c:dLbl>
            <c:dLbl>
              <c:idx val="1"/>
              <c:layout>
                <c:manualLayout>
                  <c:x val="-7.5451386029056308E-2"/>
                  <c:y val="0.266019212428571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A0-4D08-B4CB-473E33CE814B}"/>
                </c:ext>
              </c:extLst>
            </c:dLbl>
            <c:dLbl>
              <c:idx val="2"/>
              <c:layout>
                <c:manualLayout>
                  <c:x val="-0.10179976974120057"/>
                  <c:y val="-0.136719196223397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A0-4D08-B4CB-473E33CE814B}"/>
                </c:ext>
              </c:extLst>
            </c:dLbl>
            <c:dLbl>
              <c:idx val="3"/>
              <c:layout>
                <c:manualLayout>
                  <c:x val="0.13881116435241853"/>
                  <c:y val="-7.8558924535633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A0-4D08-B4CB-473E33CE814B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5/4/2024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603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724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207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132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065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4294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230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677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8759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6316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0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15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0647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256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27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45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9418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389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163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1909425" cy="6584950"/>
          </a:xfrm>
          <a:solidFill>
            <a:schemeClr val="accent4">
              <a:lumMod val="50000"/>
            </a:schemeClr>
          </a:solidFill>
        </p:spPr>
        <p:txBody>
          <a:bodyPr lIns="1080000" t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CBE8D-BCDE-43F2-9C37-386C3705A5C2}"/>
              </a:ext>
            </a:extLst>
          </p:cNvPr>
          <p:cNvSpPr/>
          <p:nvPr userDrawn="1"/>
        </p:nvSpPr>
        <p:spPr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3424E-B9B3-4D58-988A-26DEDF734F4E}"/>
              </a:ext>
            </a:extLst>
          </p:cNvPr>
          <p:cNvSpPr/>
          <p:nvPr userDrawn="1"/>
        </p:nvSpPr>
        <p:spPr>
          <a:xfrm>
            <a:off x="0" y="0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2BBED-D126-4DCA-9557-B488A96E405F}"/>
              </a:ext>
            </a:extLst>
          </p:cNvPr>
          <p:cNvSpPr/>
          <p:nvPr userDrawn="1"/>
        </p:nvSpPr>
        <p:spPr>
          <a:xfrm>
            <a:off x="0" y="6721475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0299E33-978D-4B8A-9AC7-FC3F151D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3A8A6E9-DFE7-C84C-8C6D-E32D8A663A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0258D63-D809-EE49-BCDD-8D6306004AE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5503617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52910"/>
            <a:ext cx="101432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7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617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5235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A059022-81BB-3141-9DC1-6E855A13A2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3570526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043801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043801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182327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655602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655602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029017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918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560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06680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58409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C4B93A79-C848-FB4C-BF10-00BE7B66F061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2656" y="2256300"/>
            <a:ext cx="1217130" cy="1217130"/>
          </a:xfrm>
          <a:noFill/>
          <a:ln w="12700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60200" y="2256300"/>
            <a:ext cx="1217130" cy="1217130"/>
          </a:xfrm>
          <a:noFill/>
          <a:ln w="12700" cap="sq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3495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42861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627744" y="2256300"/>
            <a:ext cx="1217130" cy="1217130"/>
          </a:xfrm>
          <a:noFill/>
          <a:ln w="12700" cap="sq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249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0249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92656" y="4023015"/>
            <a:ext cx="1217130" cy="1217130"/>
          </a:xfrm>
          <a:noFill/>
          <a:ln w="12700" cap="sq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060200" y="4023015"/>
            <a:ext cx="1217130" cy="1217130"/>
          </a:xfrm>
          <a:noFill/>
          <a:ln w="1270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3495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42861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627744" y="4023015"/>
            <a:ext cx="1217130" cy="1217130"/>
          </a:xfrm>
          <a:noFill/>
          <a:ln w="12700" cap="sq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249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00249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694CD2E2-CA8B-354D-8563-5AC361B78B2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CD2AAA-246C-4A45-BE24-C1A9DB1D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0092-7256-3C4E-857B-D93B1A8D2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9829B2-67B8-42AF-A8F6-0483C504E3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97204"/>
            <a:ext cx="4865864" cy="497975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953015-A379-403E-8191-D885E217C75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9372" y="1197204"/>
            <a:ext cx="4865864" cy="497975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24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3617" y="1152000"/>
            <a:ext cx="3240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235" y="1152000"/>
            <a:ext cx="3240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A1E70-888C-457D-AFFC-B6844C5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B8ADDC7-03DF-504A-BCB2-CD59459CCF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97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908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0809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9618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8427" y="1148060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7235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9BBF2-DEB7-4E8E-8C83-D3D10FA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8BEF633-490C-6441-95CA-B2301D2D96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486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4860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E5FCFC-5862-8346-B282-9ACAE5AA2B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84CD98A-64EE-42B1-9A8B-F495FEF2E9F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15235" y="1581663"/>
            <a:ext cx="4786225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F7B39C-4DE9-4650-869E-0410A8E29AA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15235" y="1151999"/>
            <a:ext cx="4860000" cy="35999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D5478-FA4F-48AE-8588-59081070B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5082602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78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FC2D7-C428-4985-A707-D3D2DA616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506374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92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DDE606-CFBE-5C4D-91D3-266C9C6E73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93038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8D655-4406-4239-85EC-50C2308745AA}"/>
              </a:ext>
            </a:extLst>
          </p:cNvPr>
          <p:cNvSpPr/>
          <p:nvPr userDrawn="1"/>
        </p:nvSpPr>
        <p:spPr>
          <a:xfrm>
            <a:off x="145004" y="135743"/>
            <a:ext cx="1190942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190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0147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86063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Cop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136525"/>
            <a:ext cx="5676382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56AE9-6D9F-474C-A5AA-1064B66023B2}"/>
              </a:ext>
            </a:extLst>
          </p:cNvPr>
          <p:cNvGrpSpPr/>
          <p:nvPr userDrawn="1"/>
        </p:nvGrpSpPr>
        <p:grpSpPr>
          <a:xfrm>
            <a:off x="5277678" y="0"/>
            <a:ext cx="5676381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FC2C23-C626-4C00-83A4-E40C9C7E8F5A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2D5A7-6879-488F-81C7-1B8BA84D430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 3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86979D-82A3-4A80-B7D8-1411156740B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A4C3AA-BB58-4285-A38D-608FB501AC1D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B9E9C3-2013-4B62-89A6-8A4B0F2A884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 4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1729232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3860091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1728254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3859113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A88889-2E09-4B26-90FB-497460180E61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0E5C8-5074-4D5F-9EBD-E5E49462D138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44162-C52D-4D13-B080-38B1B0F6CBC6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Emphasized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0D010-2852-DE49-BD36-340D6725D1D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54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54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D02C68-EB7D-E044-99A9-658364A3B2F0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62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62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62E1D-1D13-2B48-9F3B-CE31039DD236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71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271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0C57817-9ECE-F147-BBDB-760FAF41C8E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F466B-33BA-42AC-AFB2-51FC72C2FA45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5CDF3-277F-457A-90F6-C20C9F0EF716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09F7B-15BA-44E2-85A9-A5A242FAF0E0}"/>
              </a:ext>
            </a:extLst>
          </p:cNvPr>
          <p:cNvSpPr/>
          <p:nvPr userDrawn="1"/>
        </p:nvSpPr>
        <p:spPr>
          <a:xfrm rot="5400000">
            <a:off x="8144030" y="2810031"/>
            <a:ext cx="6858000" cy="123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0143235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974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633" y="6456363"/>
            <a:ext cx="962795" cy="26433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B127E-AB96-49E0-8307-05174D7A6231}"/>
              </a:ext>
            </a:extLst>
          </p:cNvPr>
          <p:cNvSpPr txBox="1"/>
          <p:nvPr userDrawn="1"/>
        </p:nvSpPr>
        <p:spPr>
          <a:xfrm>
            <a:off x="11034141" y="5994000"/>
            <a:ext cx="1077777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2400" b="1" spc="-150" baseline="0" noProof="0" dirty="0">
                <a:solidFill>
                  <a:schemeClr val="accent1"/>
                </a:solidFill>
              </a:rPr>
              <a:t>Contoso</a:t>
            </a:r>
            <a:br>
              <a:rPr lang="en-US" sz="2400" b="1" spc="-150" baseline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b="0" spc="0" baseline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Pharmaceuticals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50" r:id="rId17"/>
    <p:sldLayoutId id="2147483652" r:id="rId18"/>
    <p:sldLayoutId id="2147483656" r:id="rId19"/>
    <p:sldLayoutId id="2147483657" r:id="rId20"/>
    <p:sldLayoutId id="2147483653" r:id="rId21"/>
    <p:sldLayoutId id="2147483677" r:id="rId22"/>
    <p:sldLayoutId id="2147483678" r:id="rId23"/>
    <p:sldLayoutId id="2147483654" r:id="rId24"/>
    <p:sldLayoutId id="2147483655" r:id="rId25"/>
    <p:sldLayoutId id="2147483660" r:id="rId26"/>
    <p:sldLayoutId id="2147483675" r:id="rId27"/>
    <p:sldLayoutId id="214748367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n.wikiwijs.nl/161867/Burgerschap__Pandemie_en_de_zin_van_het_leven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hyperlink" Target="https://publicdomainpictures.net/en/view-image.php?image=320367&amp;picture=corona-virus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chart" Target="../charts/chart2.xml"/><Relationship Id="rId12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63.sv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svg"/><Relationship Id="rId9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1.jpeg"/><Relationship Id="rId7" Type="http://schemas.openxmlformats.org/officeDocument/2006/relationships/image" Target="../media/image70.svg"/><Relationship Id="rId12" Type="http://schemas.openxmlformats.org/officeDocument/2006/relationships/image" Target="../media/image7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n.wikiwijs.nl/161867/Burgerschap__Pandemie_en_de_zin_van_het_leven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hyperlink" Target="https://covid19br.wcota.me/en/" TargetMode="Externa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publicdomainpictures.net/en/view-image.php?image=320370&amp;picture=corona-viru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ovid19br.wcota.me/en/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sv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ublicdomainpictures.net/en/view-image.php?image=368584&amp;picture=coronavirus-all-around" TargetMode="Externa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tethescope and arms showing a medical professional taking a patient's blood pressure.  Picture includes blood pressure machine and clipboard.">
            <a:extLst>
              <a:ext uri="{FF2B5EF4-FFF2-40B4-BE49-F238E27FC236}">
                <a16:creationId xmlns:a16="http://schemas.microsoft.com/office/drawing/2014/main" id="{4414D423-B276-4148-A337-5693724BB04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9567" y="248356"/>
            <a:ext cx="12391134" cy="6851296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17B6E89-6474-4AB4-90D5-2C2FB412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5260513" y="-4727"/>
            <a:ext cx="7031054" cy="7099652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BFEB6-F40E-4219-9AA6-8A27C2E8899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331286" y="1717946"/>
            <a:ext cx="5886938" cy="805134"/>
          </a:xfrm>
        </p:spPr>
        <p:txBody>
          <a:bodyPr/>
          <a:lstStyle/>
          <a:p>
            <a:r>
              <a:rPr lang="en-US" b="1" dirty="0"/>
              <a:t>Data Analyst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B1EEC-D590-4C80-ABB7-362BBE1F5A1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5277677" y="2520015"/>
            <a:ext cx="5085650" cy="691666"/>
          </a:xfrm>
        </p:spPr>
        <p:txBody>
          <a:bodyPr/>
          <a:lstStyle/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Corona Virus Analysis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B0FB2-7357-4302-82D6-6D3353A7D25D}"/>
              </a:ext>
            </a:extLst>
          </p:cNvPr>
          <p:cNvSpPr txBox="1"/>
          <p:nvPr/>
        </p:nvSpPr>
        <p:spPr bwMode="black">
          <a:xfrm>
            <a:off x="7109789" y="6517685"/>
            <a:ext cx="2679303" cy="513712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600" b="1" spc="-150" baseline="0" dirty="0">
                <a:solidFill>
                  <a:schemeClr val="bg1"/>
                </a:solidFill>
              </a:rPr>
              <a:t>MENTORNESS</a:t>
            </a:r>
            <a:br>
              <a:rPr lang="en-US" sz="1600" b="1" spc="-150" baseline="0" dirty="0">
                <a:solidFill>
                  <a:schemeClr val="bg1"/>
                </a:solidFill>
              </a:rPr>
            </a:br>
            <a:r>
              <a:rPr lang="en-US" sz="1600" b="1" spc="-150" baseline="0" dirty="0">
                <a:solidFill>
                  <a:schemeClr val="bg1"/>
                </a:solidFill>
              </a:rPr>
              <a:t>TASK </a:t>
            </a:r>
            <a:r>
              <a:rPr lang="en-US" sz="1600" b="1" spc="-150" dirty="0">
                <a:solidFill>
                  <a:schemeClr val="bg1"/>
                </a:solidFill>
              </a:rPr>
              <a:t>2</a:t>
            </a:r>
            <a:endParaRPr lang="en-US" sz="1600" b="0" spc="0" baseline="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BD095B-C314-443D-AD69-A731B92704B7}"/>
              </a:ext>
            </a:extLst>
          </p:cNvPr>
          <p:cNvSpPr/>
          <p:nvPr/>
        </p:nvSpPr>
        <p:spPr>
          <a:xfrm>
            <a:off x="7264948" y="3211681"/>
            <a:ext cx="2019615" cy="19795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B15CA-3A91-493A-959C-B91A96E4FF00}"/>
              </a:ext>
            </a:extLst>
          </p:cNvPr>
          <p:cNvSpPr txBox="1"/>
          <p:nvPr/>
        </p:nvSpPr>
        <p:spPr>
          <a:xfrm flipH="1">
            <a:off x="7673965" y="5191259"/>
            <a:ext cx="374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Zakir khan</a:t>
            </a:r>
          </a:p>
        </p:txBody>
      </p:sp>
      <p:pic>
        <p:nvPicPr>
          <p:cNvPr id="8" name="Graphic 7" descr="Bar graph with upward trend">
            <a:extLst>
              <a:ext uri="{FF2B5EF4-FFF2-40B4-BE49-F238E27FC236}">
                <a16:creationId xmlns:a16="http://schemas.microsoft.com/office/drawing/2014/main" id="{6DF43E18-BD04-44F0-8685-FA23AE5B2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63351" y="248356"/>
            <a:ext cx="518458" cy="518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EF2A12-2AE0-4B4F-8C65-763DC786A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54300" y="4538107"/>
            <a:ext cx="2554431" cy="2561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ECD06A-C415-4833-8293-21E0CB7977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r="55106"/>
          <a:stretch/>
        </p:blipFill>
        <p:spPr>
          <a:xfrm>
            <a:off x="-116731" y="0"/>
            <a:ext cx="5377244" cy="70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Start_DATE</a:t>
            </a:r>
            <a:r>
              <a:rPr lang="en-US" b="1" u="sng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 And </a:t>
            </a:r>
            <a:r>
              <a:rPr lang="en-US" b="1" u="sng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End_Date</a:t>
            </a:r>
            <a:endParaRPr lang="en-US" b="1" u="sng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7184" y="2333100"/>
            <a:ext cx="2184816" cy="36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3A3E16-EA8A-4905-91A7-0E3DB2D4FC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6979" y="3615745"/>
            <a:ext cx="6894125" cy="221701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15235" y="2333625"/>
            <a:ext cx="4860000" cy="3587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Competitor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15235" y="2765426"/>
            <a:ext cx="1093938" cy="1341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10</a:t>
            </a:fld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764E2-432D-4534-9FF3-293D721E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80" y="1483304"/>
            <a:ext cx="6894126" cy="20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Monthly averages for confirmed, deaths, recovered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7875" y="5539317"/>
            <a:ext cx="10144125" cy="25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141" y="1897608"/>
            <a:ext cx="2919633" cy="720000"/>
          </a:xfrm>
        </p:spPr>
        <p:txBody>
          <a:bodyPr/>
          <a:lstStyle/>
          <a:p>
            <a:r>
              <a:rPr lang="en-US" dirty="0"/>
              <a:t>Phase </a:t>
            </a:r>
            <a:r>
              <a:rPr lang="en-US" sz="2400" b="1" dirty="0"/>
              <a:t>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575562" y="2448000"/>
            <a:ext cx="776071" cy="25146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sz="2400" b="1" dirty="0"/>
              <a:t>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43801" y="2448000"/>
            <a:ext cx="2919633" cy="2274920"/>
          </a:xfrm>
        </p:spPr>
        <p:txBody>
          <a:bodyPr/>
          <a:lstStyle/>
          <a:p>
            <a:r>
              <a:rPr lang="en-US" dirty="0"/>
              <a:t>Morbi a purus dolor. Suspendisse sit amet ipsum finibus justo viverra blandit. </a:t>
            </a:r>
          </a:p>
          <a:p>
            <a:r>
              <a:rPr lang="en-US" dirty="0"/>
              <a:t>Ut congue quis tortor eget sodales. Nulla a erat eget nunc hendrerit ultrices eu nec nulla. 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655602" y="1728000"/>
            <a:ext cx="556243" cy="720000"/>
          </a:xfrm>
        </p:spPr>
        <p:txBody>
          <a:bodyPr/>
          <a:lstStyle/>
          <a:p>
            <a:r>
              <a:rPr lang="en-US" dirty="0"/>
              <a:t>Phase </a:t>
            </a:r>
            <a:r>
              <a:rPr lang="en-US" sz="2400" b="1" dirty="0"/>
              <a:t>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04521" y="2448000"/>
            <a:ext cx="2507324" cy="11918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11</a:t>
            </a:fld>
            <a:endParaRPr lang="en-US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20A997-B28C-4F37-B2EA-BE541670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455420"/>
            <a:ext cx="4587240" cy="3947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2B8D34-F66B-41DF-AC26-165067E9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8" y="1392508"/>
            <a:ext cx="6451550" cy="4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Most frequent values monthly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8C60-F053-401A-BD16-8A23AFE7A8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2519" y="3866648"/>
            <a:ext cx="10144125" cy="25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19447"/>
              </p:ext>
            </p:extLst>
          </p:nvPr>
        </p:nvGraphicFramePr>
        <p:xfrm>
          <a:off x="4236720" y="1818757"/>
          <a:ext cx="4933913" cy="258285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7859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01383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01383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01383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01383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771239">
                <a:tc>
                  <a:txBody>
                    <a:bodyPr/>
                    <a:lstStyle/>
                    <a:p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10798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402886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402886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6" name="Chart 5" title="Gross Revenue Placeholder Chart">
            <a:extLst>
              <a:ext uri="{FF2B5EF4-FFF2-40B4-BE49-F238E27FC236}">
                <a16:creationId xmlns:a16="http://schemas.microsoft.com/office/drawing/2014/main" id="{5576D10F-DB85-4684-A4D7-BE94D3ABC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00193"/>
              </p:ext>
            </p:extLst>
          </p:nvPr>
        </p:nvGraphicFramePr>
        <p:xfrm>
          <a:off x="6604000" y="1728001"/>
          <a:ext cx="2185016" cy="3101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8CB4D-96D6-4F68-AF6E-85DC368128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12</a:t>
            </a:fld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C8727-3459-480B-8B5E-5E97AC1BF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20" y="1239636"/>
            <a:ext cx="91211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 &amp; Maxi values per year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4" y="3090231"/>
            <a:ext cx="10144125" cy="252000"/>
          </a:xfrm>
        </p:spPr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FA7A9A8B-6D8E-42E6-B030-A2DA0A5B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40003" y="2968364"/>
            <a:ext cx="683275" cy="252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31799" y="2190750"/>
            <a:ext cx="1793875" cy="561975"/>
          </a:xfrm>
        </p:spPr>
        <p:txBody>
          <a:bodyPr/>
          <a:lstStyle/>
          <a:p>
            <a:r>
              <a:rPr lang="en-US" dirty="0"/>
              <a:t>Trials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83528" y="2505005"/>
            <a:ext cx="1690417" cy="224670"/>
          </a:xfrm>
        </p:spPr>
        <p:txBody>
          <a:bodyPr/>
          <a:lstStyle/>
          <a:p>
            <a:r>
              <a:rPr lang="en-US" dirty="0"/>
              <a:t>Month,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95BF0B49-1279-413F-A38B-214D38C4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706308" y="4458018"/>
            <a:ext cx="683275" cy="252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151008" y="4925656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Legislation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202737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20YY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11428CA7-EA35-4774-B45E-74FDBBEC8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06078" y="2968364"/>
            <a:ext cx="683275" cy="25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450778" y="2190751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Marketing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502507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B9A5B1C3-7B8C-48F8-8CC2-7A657167B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5903016" y="4458019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5347716" y="4925657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Investment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5399445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35AE8A83-3056-47C7-A825-18681A2BB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7894251" y="4458020"/>
            <a:ext cx="683275" cy="25200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7338951" y="4925658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Procurement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7390680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20YY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872133" y="3597398"/>
            <a:ext cx="377825" cy="2017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 flipH="1">
            <a:off x="10014935" y="3597397"/>
            <a:ext cx="329214" cy="232801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066E6187-C0CE-477B-BDCE-FF7E75C17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9876509" y="2905454"/>
            <a:ext cx="683275" cy="37782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8936613" y="2190751"/>
            <a:ext cx="1281533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8988342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D2383-EFA4-46C9-8926-B33450EBF2AD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13</a:t>
            </a:fld>
            <a:endParaRPr lang="en-US" b="1" i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0A2E355-148A-4598-A0D6-31F2227A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5" y="1189478"/>
            <a:ext cx="4968240" cy="48158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9DF4D2-5E5B-4327-8FAC-DF870C21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32" y="1113278"/>
            <a:ext cx="5196428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cases of confirmed, deaths, recovered each month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64264"/>
              </p:ext>
            </p:extLst>
          </p:nvPr>
        </p:nvGraphicFramePr>
        <p:xfrm>
          <a:off x="3505199" y="2142426"/>
          <a:ext cx="4196081" cy="3048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39216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050839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050839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98419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270997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1307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D47B4-646E-4259-AFAE-31554F3632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14</a:t>
            </a:fld>
            <a:endParaRPr lang="en-US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A4573-023A-49F3-A2A8-F51DA81E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57" y="1056641"/>
            <a:ext cx="6159719" cy="51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virus spread out with respect to confirmed cases </a:t>
            </a:r>
          </a:p>
        </p:txBody>
      </p:sp>
      <p:pic>
        <p:nvPicPr>
          <p:cNvPr id="18" name="Picture Placeholder 17" descr="Headshot of man smiling and looking down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65871" y="2372719"/>
            <a:ext cx="1184965" cy="118496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77276" y="3557684"/>
            <a:ext cx="1184965" cy="3958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01325" y="4803561"/>
            <a:ext cx="2830441" cy="2710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0960" y="4452773"/>
            <a:ext cx="661281" cy="9726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" name="Picture Placeholder 19" descr="Headshot of woman looking at camera with a cell phone in her hand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" b="54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Morbi a purus dolor. Suspendisse sit amet ipsum finibus justo viverra blandit. Ut congue quis tortor eget sodales. Nulla a erat eget nunc hendrerit ultrices eu nec nulla.</a:t>
            </a:r>
          </a:p>
        </p:txBody>
      </p:sp>
      <p:pic>
        <p:nvPicPr>
          <p:cNvPr id="22" name="Picture Placeholder 21" descr="Portrait picture of woman sitting at a bench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10627" y="2995996"/>
            <a:ext cx="828040" cy="82804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01324" y="4805245"/>
            <a:ext cx="2830441" cy="3958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696724" y="4618261"/>
            <a:ext cx="2830441" cy="245885"/>
          </a:xfrm>
        </p:spPr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596832" y="4621225"/>
            <a:ext cx="2830441" cy="125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15</a:t>
            </a:fld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62F24-6D2C-4812-9953-0E0209DC8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655" y="1132416"/>
            <a:ext cx="6096139" cy="56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virus spread out with respect to death cases </a:t>
            </a:r>
          </a:p>
        </p:txBody>
      </p:sp>
      <p:pic>
        <p:nvPicPr>
          <p:cNvPr id="24" name="Picture Placeholder 23" descr="Headshot of man smiling and looking down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43624" y="2582711"/>
            <a:ext cx="1217130" cy="121713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COO</a:t>
            </a:r>
          </a:p>
        </p:txBody>
      </p:sp>
      <p:pic>
        <p:nvPicPr>
          <p:cNvPr id="26" name="Picture Placeholder 25" descr="Headshot of woman looking at camera with a cell phone in her hand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pic>
        <p:nvPicPr>
          <p:cNvPr id="28" name="Picture Placeholder 27" descr="Portrait of man looking at someone else's laptop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7542" y="2673135"/>
            <a:ext cx="1217130" cy="121713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462051" y="2111687"/>
            <a:ext cx="1572736" cy="6565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431588" y="1573735"/>
            <a:ext cx="1572736" cy="355118"/>
          </a:xfrm>
        </p:spPr>
        <p:txBody>
          <a:bodyPr/>
          <a:lstStyle/>
          <a:p>
            <a:r>
              <a:rPr lang="en-US" dirty="0"/>
              <a:t>CFO</a:t>
            </a:r>
          </a:p>
        </p:txBody>
      </p:sp>
      <p:pic>
        <p:nvPicPr>
          <p:cNvPr id="30" name="Picture Placeholder 29" descr="Portrait picture of woman sitting at a bench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6462" y="3037523"/>
            <a:ext cx="1217130" cy="121713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Head of Operations</a:t>
            </a:r>
          </a:p>
        </p:txBody>
      </p:sp>
      <p:pic>
        <p:nvPicPr>
          <p:cNvPr id="32" name="Picture Placeholder 31" descr="Portrait of woman with her hand by her ear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Mira Karlsson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Head of Technical</a:t>
            </a:r>
          </a:p>
        </p:txBody>
      </p:sp>
      <p:pic>
        <p:nvPicPr>
          <p:cNvPr id="34" name="Picture Placeholder 33" descr="Portrait of woman staring into camera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0826" y="3177564"/>
            <a:ext cx="1217130" cy="121713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583951" y="3998305"/>
            <a:ext cx="1572736" cy="6565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280766" y="4793964"/>
            <a:ext cx="1572736" cy="355118"/>
          </a:xfrm>
        </p:spPr>
        <p:txBody>
          <a:bodyPr/>
          <a:lstStyle/>
          <a:p>
            <a:r>
              <a:rPr lang="en-US" dirty="0"/>
              <a:t>Creative Director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16</a:t>
            </a:fld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3A517-721C-4296-85DC-4DAAE37D3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114" y="1058213"/>
            <a:ext cx="6632127" cy="54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virus spread out with respect to recovered cases</a:t>
            </a:r>
          </a:p>
        </p:txBody>
      </p:sp>
      <p:grpSp>
        <p:nvGrpSpPr>
          <p:cNvPr id="10" name="Group 9" title="Fund Category (Grouped)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1060398" y="1158373"/>
            <a:ext cx="2456706" cy="1634164"/>
            <a:chOff x="635303" y="993330"/>
            <a:chExt cx="2456706" cy="1634164"/>
          </a:xfrm>
        </p:grpSpPr>
        <p:sp>
          <p:nvSpPr>
            <p:cNvPr id="11" name="Text Placeholder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consectetur adipiscing elit. </a:t>
              </a:r>
            </a:p>
          </p:txBody>
        </p:sp>
        <p:sp>
          <p:nvSpPr>
            <p:cNvPr id="12" name="Text Placeholder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pic>
          <p:nvPicPr>
            <p:cNvPr id="13" name="Graphic 12" descr="Network icon" title="Placeholder Icon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8EBE49-96A3-40F1-8428-4AF4B429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3658771" y="1805534"/>
            <a:ext cx="779076" cy="340983"/>
            <a:chOff x="10085433" y="2368574"/>
            <a:chExt cx="1482680" cy="64893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77C73D-7D23-4086-9E31-36EA480B9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03A896-E835-4718-8E6D-B9D314B625A6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 title="Fund Category (Grouped)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870857" y="4610045"/>
            <a:ext cx="2646247" cy="1669940"/>
            <a:chOff x="428369" y="2759296"/>
            <a:chExt cx="2646247" cy="1669940"/>
          </a:xfrm>
        </p:grpSpPr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712581"/>
              <a:ext cx="2598328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Integer convallis suscipit ante eu varius. Morbi a purus dolor. </a:t>
              </a:r>
            </a:p>
          </p:txBody>
        </p:sp>
        <p:sp>
          <p:nvSpPr>
            <p:cNvPr id="20" name="Text Placeholder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pic>
          <p:nvPicPr>
            <p:cNvPr id="21" name="Graphic 20" descr="Newspaper icon" title="Placeholder Icon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ADA92C-D40B-46C7-9ACC-07A371CA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661050" y="4986109"/>
            <a:ext cx="779076" cy="340983"/>
            <a:chOff x="10085433" y="2368574"/>
            <a:chExt cx="1482680" cy="648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C66FC9-08F4-4F04-A288-760424B64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496D17F-463A-4AB8-AAAE-F553E9A46C9A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hart 4" title="Funding Chart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581456"/>
              </p:ext>
            </p:extLst>
          </p:nvPr>
        </p:nvGraphicFramePr>
        <p:xfrm>
          <a:off x="3387804" y="2192246"/>
          <a:ext cx="2739011" cy="301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4" name="Group 13" title="Fund Category (Grouped)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1806064" y="1767096"/>
            <a:ext cx="6043124" cy="1657889"/>
            <a:chOff x="-3016427" y="4653927"/>
            <a:chExt cx="6043124" cy="1657889"/>
          </a:xfrm>
        </p:grpSpPr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-3016427" y="5980069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" name="Graphic 16" descr="Satellite icon" title="Placeholder Icon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6F7A2F-659A-4006-8D19-8ED4E02D5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49071" y="1827903"/>
            <a:ext cx="141383" cy="340983"/>
            <a:chOff x="10085433" y="2368574"/>
            <a:chExt cx="1470538" cy="648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4E44BF-58C4-4DA8-B6B1-C9E9A39E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525" y="2412045"/>
              <a:ext cx="132044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3AFC16D-113E-464A-BC6B-A0684D4FEE9D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3158528" y="2548826"/>
            <a:ext cx="2778261" cy="1962347"/>
            <a:chOff x="8881417" y="2258575"/>
            <a:chExt cx="2778261" cy="1962347"/>
          </a:xfrm>
        </p:grpSpPr>
        <p:sp>
          <p:nvSpPr>
            <p:cNvPr id="7" name="Text Placeholder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316332"/>
              <a:ext cx="2671873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Suspendisse sit amet ipsum finibus justo viverra blandit. Ut congue quis tortor eget sodales. </a:t>
              </a:r>
            </a:p>
          </p:txBody>
        </p:sp>
        <p:sp>
          <p:nvSpPr>
            <p:cNvPr id="8" name="Text Placeholder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pic>
          <p:nvPicPr>
            <p:cNvPr id="9" name="Graphic 8" descr="Bullseye icon" title="Placeholder Icon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D62F4C-F7AD-49CD-8499-3FBAD8FF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05210" y="4984320"/>
            <a:ext cx="779074" cy="340983"/>
            <a:chOff x="10085436" y="2368575"/>
            <a:chExt cx="1482677" cy="648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3B22ED-AFEC-489C-B59A-F64E19A09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F32A56-CAD2-4FF2-8BB9-EFF8FE176A19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9" y="2693042"/>
              <a:ext cx="648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70AE6-D9C2-4E1B-A376-A7A7DEE1E8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17</a:t>
            </a:fld>
            <a:endParaRPr lang="en-US" b="1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9DC11F-6609-4223-9E96-75EDECDAA0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398" y="1015900"/>
            <a:ext cx="6226338" cy="54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tethescope laying on top of form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6A5F21-C887-4379-A20A-3CB406A1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755131" y="659072"/>
            <a:ext cx="6721475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C51E1D-44A5-49E5-BF89-0BD461B7C2B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2609225" y="3497263"/>
            <a:ext cx="302875" cy="3794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43844" y="273050"/>
            <a:ext cx="3438876" cy="720000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Country having highest number of the Confirmed case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5872481" y="273050"/>
            <a:ext cx="3788878" cy="1800000"/>
          </a:xfrm>
        </p:spPr>
        <p:txBody>
          <a:bodyPr/>
          <a:lstStyle/>
          <a:p>
            <a:r>
              <a:rPr lang="en-US" dirty="0"/>
              <a:t>Country having lowest number of the death case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18</a:t>
            </a:fld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8C39F-F5BB-410E-A028-56BA2FE49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36" y="1173050"/>
            <a:ext cx="4104852" cy="5293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CB71C-8EB0-4834-85F6-641DE5C2B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020"/>
            <a:ext cx="4345263" cy="5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>
          <a:xfrm>
            <a:off x="1" y="-10160"/>
            <a:ext cx="10954060" cy="67214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96BE43-2D46-4002-A946-60FC5900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685133" y="590027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358" y="1832947"/>
            <a:ext cx="5085650" cy="1489373"/>
          </a:xfrm>
        </p:spPr>
        <p:txBody>
          <a:bodyPr/>
          <a:lstStyle/>
          <a:p>
            <a:pPr algn="ctr"/>
            <a:r>
              <a:rPr lang="en-US" sz="3600" dirty="0"/>
              <a:t>Top 5 countries having highest recovered case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Zakir Khan</a:t>
            </a:r>
          </a:p>
        </p:txBody>
      </p:sp>
      <p:pic>
        <p:nvPicPr>
          <p:cNvPr id="12" name="Graphic 11" descr="User icon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387065" y="5059754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37571" y="3131932"/>
            <a:ext cx="4681330" cy="25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Graphic 13" descr="Smart Phone icon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0387065" y="5468514"/>
            <a:ext cx="218900" cy="2189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88876" y="5445678"/>
            <a:ext cx="4681330" cy="252000"/>
          </a:xfrm>
        </p:spPr>
        <p:txBody>
          <a:bodyPr/>
          <a:lstStyle/>
          <a:p>
            <a:r>
              <a:rPr lang="en-US" dirty="0"/>
              <a:t>mrzakirkhanyt1@gmail.com</a:t>
            </a:r>
          </a:p>
        </p:txBody>
      </p:sp>
      <p:pic>
        <p:nvPicPr>
          <p:cNvPr id="13" name="Graphic 12" descr="Envelope icon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4169145" y="5778350"/>
            <a:ext cx="218900" cy="2189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27" y="3069907"/>
            <a:ext cx="4683095" cy="252413"/>
          </a:xfrm>
        </p:spPr>
        <p:txBody>
          <a:bodyPr/>
          <a:lstStyle/>
          <a:p>
            <a:r>
              <a:rPr lang="en-US" dirty="0"/>
              <a:t>www.contoso.com</a:t>
            </a:r>
          </a:p>
        </p:txBody>
      </p:sp>
      <p:pic>
        <p:nvPicPr>
          <p:cNvPr id="15" name="Graphic 14" descr="Link icon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3776366" y="5200892"/>
            <a:ext cx="244786" cy="244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BB4E1-4E9E-4C2A-9507-4C2470AC02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473" y="504427"/>
            <a:ext cx="4736472" cy="57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rial image of table with medical instruments, medicine, a clipboard, and other medical equipment">
            <a:extLst>
              <a:ext uri="{FF2B5EF4-FFF2-40B4-BE49-F238E27FC236}">
                <a16:creationId xmlns:a16="http://schemas.microsoft.com/office/drawing/2014/main" id="{0A756A3F-0F08-4577-8E72-1E643EFB0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 flipV="1">
            <a:off x="6702584" y="6192549"/>
            <a:ext cx="82245" cy="45719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2B1C5-78F6-4A28-8883-7C500ADCB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708894" y="3702908"/>
            <a:ext cx="60273" cy="59752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ED38B-2505-420A-A14A-D41E71EDBA3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286110" y="-718007"/>
            <a:ext cx="5085650" cy="1870007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217F2-8C36-4584-BD5D-0B00606DF9A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5084773" y="1659631"/>
            <a:ext cx="6323034" cy="4065049"/>
          </a:xfrm>
        </p:spPr>
        <p:txBody>
          <a:bodyPr/>
          <a:lstStyle/>
          <a:p>
            <a:pPr lvl="1" algn="l"/>
            <a:r>
              <a:rPr lang="en-US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❑ Introduction.</a:t>
            </a:r>
          </a:p>
          <a:p>
            <a:pPr lvl="1" algn="l"/>
            <a:r>
              <a:rPr lang="en-US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❑ Dataset Overview. </a:t>
            </a:r>
          </a:p>
          <a:p>
            <a:pPr lvl="1" algn="l"/>
            <a:r>
              <a:rPr lang="en-US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❑ Data Exploration and analysis. </a:t>
            </a:r>
          </a:p>
          <a:p>
            <a:pPr lvl="1" algn="l"/>
            <a:r>
              <a:rPr lang="en-US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❑ Key Findings.</a:t>
            </a:r>
          </a:p>
          <a:p>
            <a:pPr lvl="1" algn="l"/>
            <a:r>
              <a:rPr lang="en-US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❑ Conclusion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D5E33D6-D847-4F4C-BA8B-75CB853F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CF6372B-1B81-490E-A740-BB2F4A5C0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262835" y="4912176"/>
            <a:ext cx="182435" cy="126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2605B-9E16-4C95-8BD3-BC360F77F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68" t="26332" r="43057"/>
          <a:stretch/>
        </p:blipFill>
        <p:spPr>
          <a:xfrm>
            <a:off x="128017" y="137306"/>
            <a:ext cx="5175504" cy="6583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CE3F0B-2B3E-4150-8007-1641FF6DD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46057" y="4159148"/>
            <a:ext cx="2554431" cy="25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2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590" y="1773120"/>
            <a:ext cx="246909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6E6F4-EF71-4EE1-B39A-9716A0E2CB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64222" y="6466523"/>
            <a:ext cx="968936" cy="264330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20</a:t>
            </a:fld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C572D-A789-40DB-BB4D-BE175F003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-10160"/>
            <a:ext cx="1096099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CB547-67A2-4EAE-AA4A-DFA51E089E90}"/>
              </a:ext>
            </a:extLst>
          </p:cNvPr>
          <p:cNvSpPr txBox="1"/>
          <p:nvPr/>
        </p:nvSpPr>
        <p:spPr>
          <a:xfrm>
            <a:off x="7924388" y="3418840"/>
            <a:ext cx="2213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rial image of computer laptop keyboard and clipboard with form on it.  Also contains hands folded.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7678" y="136525"/>
            <a:ext cx="5676382" cy="658495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0550D9-B72F-46D0-B3A1-179DADF00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23394" y="590027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D6352E-C747-4FF1-896C-60F4214F84F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93369" y="2178062"/>
            <a:ext cx="4445000" cy="2500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140105" y="265129"/>
            <a:ext cx="5085650" cy="720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5712178" y="1828799"/>
            <a:ext cx="4946516" cy="3081867"/>
          </a:xfrm>
        </p:spPr>
        <p:txBody>
          <a:bodyPr/>
          <a:lstStyle/>
          <a:p>
            <a:pPr algn="ctr"/>
            <a:r>
              <a:rPr lang="en-US" dirty="0" err="1"/>
              <a:t>Covid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A54136-E02B-4A74-9153-EF36D949B538}"/>
              </a:ext>
            </a:extLst>
          </p:cNvPr>
          <p:cNvSpPr/>
          <p:nvPr/>
        </p:nvSpPr>
        <p:spPr>
          <a:xfrm>
            <a:off x="673944" y="762758"/>
            <a:ext cx="3737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CORONA VIRUS pandemic has had a significant impact on public health and has created an urgent need for data-driven insights to understand the spread of the virus. As a data analyst, I analyze the CORONA VIRUS dataset to derive meaningful insights and present my findings.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1CAC6-03D3-4510-A6EA-B322C374F44E}"/>
              </a:ext>
            </a:extLst>
          </p:cNvPr>
          <p:cNvSpPr txBox="1"/>
          <p:nvPr/>
        </p:nvSpPr>
        <p:spPr>
          <a:xfrm flipH="1" flipV="1">
            <a:off x="264072" y="413240"/>
            <a:ext cx="45719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covid19br.wcota.me/en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Dataset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0200" y="3971432"/>
            <a:ext cx="1620000" cy="360000"/>
          </a:xfrm>
        </p:spPr>
        <p:txBody>
          <a:bodyPr/>
          <a:lstStyle/>
          <a:p>
            <a:r>
              <a:rPr lang="en-US" dirty="0"/>
              <a:t>Province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Geographic subdivision within a country/region. </a:t>
            </a:r>
          </a:p>
        </p:txBody>
      </p:sp>
      <p:pic>
        <p:nvPicPr>
          <p:cNvPr id="43" name="Picture Placeholder 42" descr="Coins icon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61763" y="2807208"/>
            <a:ext cx="621792" cy="62179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Country/Region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/>
              <a:t>Geographic entity where data is recorded. </a:t>
            </a:r>
          </a:p>
          <a:p>
            <a:endParaRPr lang="en-US" dirty="0"/>
          </a:p>
        </p:txBody>
      </p:sp>
      <p:pic>
        <p:nvPicPr>
          <p:cNvPr id="45" name="Picture Placeholder 44" descr="Handshake icon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Latitude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b="1" dirty="0"/>
              <a:t>North-south position on Earth's surface.</a:t>
            </a:r>
          </a:p>
        </p:txBody>
      </p:sp>
      <p:pic>
        <p:nvPicPr>
          <p:cNvPr id="47" name="Picture Placeholder 46" descr="Tag icon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Longitude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b="1" dirty="0"/>
              <a:t>East-west position on Earth's surface.</a:t>
            </a:r>
          </a:p>
        </p:txBody>
      </p:sp>
      <p:pic>
        <p:nvPicPr>
          <p:cNvPr id="49" name="Picture Placeholder 48" descr="Bar chart icon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/>
              <a:t>Recorded date of CORONA VIRUS data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87BD95-846C-4E3C-AB57-776B63F2CDD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 flipV="1">
            <a:off x="931393" y="3428999"/>
            <a:ext cx="685372" cy="97699"/>
          </a:xfrm>
        </p:spPr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F03F5E4-B4EB-444C-BD27-22DBDCAD7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172942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tmap Image" r:id="rId12" imgW="0" imgH="0" progId="Paint.Picture">
                  <p:embed/>
                </p:oleObj>
              </mc:Choice>
              <mc:Fallback>
                <p:oleObj name="Bitmap Image" r:id="rId12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Placeholder 30" descr="Bullseye icon">
            <a:extLst>
              <a:ext uri="{FF2B5EF4-FFF2-40B4-BE49-F238E27FC236}">
                <a16:creationId xmlns:a16="http://schemas.microsoft.com/office/drawing/2014/main" id="{E8599250-1F5C-4DDD-BFE5-3E74B637AB5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31393" y="2709492"/>
            <a:ext cx="62179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Teacher pointing at board icon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Confirmed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Number of diagnosed CORONA VIRUS cases</a:t>
            </a:r>
          </a:p>
        </p:txBody>
      </p:sp>
      <p:pic>
        <p:nvPicPr>
          <p:cNvPr id="29" name="Picture Placeholder 28" descr="Lecturer at podium icon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/>
              <a:t>Number of CORONA VIRUS related deaths</a:t>
            </a:r>
          </a:p>
        </p:txBody>
      </p:sp>
      <p:pic>
        <p:nvPicPr>
          <p:cNvPr id="31" name="Picture Placeholder 30" descr="Coins icon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Recovered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b="1" dirty="0"/>
              <a:t>Number of recovered CORONA VIRUS cases</a:t>
            </a:r>
          </a:p>
        </p:txBody>
      </p:sp>
      <p:pic>
        <p:nvPicPr>
          <p:cNvPr id="21" name="Picture Placeholder 20" descr="Image of digital blood sugar machine and an empty bottle of test strips turned on its side.">
            <a:extLst>
              <a:ext uri="{FF2B5EF4-FFF2-40B4-BE49-F238E27FC236}">
                <a16:creationId xmlns:a16="http://schemas.microsoft.com/office/drawing/2014/main" id="{F4941105-96AE-42F4-A7DC-B53030B853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2100" y="218342"/>
            <a:ext cx="4313008" cy="6584950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BDBEA-2EB9-46A6-9498-C171B6423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 rot="5400000">
            <a:off x="3125597" y="-1606803"/>
            <a:ext cx="443883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54AEE-CBBA-41D9-960E-3119BC1B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3252817" y="5279992"/>
            <a:ext cx="443883" cy="24375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7090838" y="6098959"/>
            <a:ext cx="3863221" cy="2352508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6866469" y="5575176"/>
            <a:ext cx="3863221" cy="832823"/>
          </a:xfrm>
        </p:spPr>
        <p:txBody>
          <a:bodyPr/>
          <a:lstStyle/>
          <a:p>
            <a:r>
              <a:rPr lang="en-US" sz="800" dirty="0"/>
              <a:t>Let see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Eye checking machine used at optomotrists office with the patient chair in background and a hand under the machine.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Arial image of laptop computer keyboard and an arm resting on the table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4C820F-048F-4850-8903-A21A50941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5504557" y="1409545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6369" y="701336"/>
            <a:ext cx="3863221" cy="1238005"/>
          </a:xfrm>
        </p:spPr>
        <p:txBody>
          <a:bodyPr/>
          <a:lstStyle/>
          <a:p>
            <a:r>
              <a:rPr lang="en-US" dirty="0"/>
              <a:t>Data Exploration and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6928923" y="2207452"/>
            <a:ext cx="3863221" cy="1800000"/>
          </a:xfrm>
        </p:spPr>
        <p:txBody>
          <a:bodyPr/>
          <a:lstStyle/>
          <a:p>
            <a:r>
              <a:rPr lang="en-US" sz="2400" b="1" dirty="0"/>
              <a:t>● Setting up our Database. </a:t>
            </a:r>
          </a:p>
          <a:p>
            <a:r>
              <a:rPr lang="en-US" sz="2400" b="1" dirty="0"/>
              <a:t>● Data Cleaning. </a:t>
            </a:r>
          </a:p>
          <a:p>
            <a:r>
              <a:rPr lang="en-US" sz="2400" b="1" dirty="0"/>
              <a:t>● </a:t>
            </a:r>
            <a:r>
              <a:rPr lang="en-US" sz="2400" b="1" dirty="0" err="1"/>
              <a:t>Analyse</a:t>
            </a:r>
            <a:r>
              <a:rPr lang="en-US" sz="2400" b="1" dirty="0"/>
              <a:t> Data to Answer Questions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6</a:t>
            </a:fld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58E8F1D1-2E7D-42A1-89B1-02F0157F5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787" y="185459"/>
            <a:ext cx="10954060" cy="65849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3F6556-8AF2-4DC2-86FE-E38011E94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92181" y="647380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882719" y="404622"/>
            <a:ext cx="5360351" cy="670783"/>
          </a:xfrm>
        </p:spPr>
        <p:txBody>
          <a:bodyPr/>
          <a:lstStyle/>
          <a:p>
            <a:r>
              <a:rPr lang="en-US" sz="3200" b="1" dirty="0"/>
              <a:t>Checking for NULL Values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 flipH="1">
            <a:off x="11290414" y="3897297"/>
            <a:ext cx="823565" cy="177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7</a:t>
            </a:fld>
            <a:endParaRPr lang="en-US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AE8DE-595B-46E9-A10C-FD980C3A7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491" b="9859"/>
          <a:stretch/>
        </p:blipFill>
        <p:spPr>
          <a:xfrm>
            <a:off x="68787" y="1085255"/>
            <a:ext cx="6365289" cy="5212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3689E-7A3E-47AC-B369-075CEB0C1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93652" y="2242046"/>
            <a:ext cx="3869618" cy="30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NULL Values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70" name="Picture Placeholder 24" descr="Bullseye icon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>
          <a:xfrm>
            <a:off x="710907" y="2259202"/>
            <a:ext cx="576765" cy="5099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6"/>
            <a:ext cx="1635015" cy="4851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" name="Picture Placeholder 26" descr="Lecturer at podium icon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>
          <a:xfrm>
            <a:off x="6005054" y="2152485"/>
            <a:ext cx="576765" cy="7233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7022" y="1690088"/>
            <a:ext cx="876652" cy="9021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026D5-500F-46AA-B9D0-1224648A0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27" y="1246334"/>
            <a:ext cx="8946657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D967AD-7125-4756-B137-2FE3B322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Total Number of Rows in our Dataset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9A99CB-17DE-4427-AFD5-2913BACC9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85005" y="1677880"/>
            <a:ext cx="47593" cy="13507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02CEA8-0D97-4853-A7A9-744F2CF477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91641" y="2746205"/>
            <a:ext cx="151778" cy="432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A31A70-0A1E-4E06-B00E-D407C2E1EAF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66787" y="2205688"/>
            <a:ext cx="744854" cy="144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0" name="Content Placeholder 69">
            <a:extLst>
              <a:ext uri="{FF2B5EF4-FFF2-40B4-BE49-F238E27FC236}">
                <a16:creationId xmlns:a16="http://schemas.microsoft.com/office/drawing/2014/main" id="{67A4FCC1-6C69-46E2-A789-C21B12F5C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1584463" flipV="1">
            <a:off x="4775620" y="3179751"/>
            <a:ext cx="2271723" cy="222804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9CF207C-6FA9-4F89-B4E0-51BA899DED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23559" y="2746205"/>
            <a:ext cx="1840338" cy="14971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5AF276F-BCB7-463F-802D-3C511DF865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20011" y="2991774"/>
            <a:ext cx="2811618" cy="653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7925E85-4D0F-4F84-B44F-C7DB4C2CB8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 flipV="1">
            <a:off x="7454997" y="1376039"/>
            <a:ext cx="739092" cy="8310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9DD3E2-8824-47E2-AA59-E845C094B38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763617" y="2205688"/>
            <a:ext cx="770583" cy="14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F0DD129-921A-4B7F-A8DA-142A228F5F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025117" y="4243333"/>
            <a:ext cx="509084" cy="72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FE4CF7C-8DAA-4C92-AEDF-7CFB185D7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899" y="1127569"/>
            <a:ext cx="7671435" cy="46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8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31B0C1"/>
      </a:accent1>
      <a:accent2>
        <a:srgbClr val="CB488B"/>
      </a:accent2>
      <a:accent3>
        <a:srgbClr val="BC9230"/>
      </a:accent3>
      <a:accent4>
        <a:srgbClr val="126974"/>
      </a:accent4>
      <a:accent5>
        <a:srgbClr val="C13131"/>
      </a:accent5>
      <a:accent6>
        <a:srgbClr val="8E8016"/>
      </a:accent6>
      <a:hlink>
        <a:srgbClr val="31B0C1"/>
      </a:hlink>
      <a:folHlink>
        <a:srgbClr val="31B0C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652269_Healthcare pitch deck_RVA_v5" id="{131D69DF-5A4C-4D7D-9CA6-F5F98F0CBF64}" vid="{02C95288-9555-411A-9D92-BD9F03F3A2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2D1CBC-A6D2-4C27-A0DD-244AE04E3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FFEA1C-4D28-422A-816B-51B2F61D85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0A2AAC-D70B-4233-9389-268D6896774D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618</Words>
  <Application>Microsoft Office PowerPoint</Application>
  <PresentationFormat>Widescreen</PresentationFormat>
  <Paragraphs>196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Rounded MT Bold</vt:lpstr>
      <vt:lpstr>Bahnschrift SemiBold Condensed</vt:lpstr>
      <vt:lpstr>Calibri</vt:lpstr>
      <vt:lpstr>Corbel</vt:lpstr>
      <vt:lpstr>Times New Roman</vt:lpstr>
      <vt:lpstr>Office Theme</vt:lpstr>
      <vt:lpstr>Bitmap Image</vt:lpstr>
      <vt:lpstr>Data Analyst Internship</vt:lpstr>
      <vt:lpstr>CONTENTS</vt:lpstr>
      <vt:lpstr>INTRODUCTION</vt:lpstr>
      <vt:lpstr>Dataset Overview</vt:lpstr>
      <vt:lpstr>PowerPoint Presentation</vt:lpstr>
      <vt:lpstr>Data Exploration and analysis</vt:lpstr>
      <vt:lpstr>Checking for NULL Values</vt:lpstr>
      <vt:lpstr>Updating NULL Values </vt:lpstr>
      <vt:lpstr>Total Number of Rows in our Dataset </vt:lpstr>
      <vt:lpstr>Start_DATE And End_Date</vt:lpstr>
      <vt:lpstr>Monthly averages for confirmed, deaths, recovered</vt:lpstr>
      <vt:lpstr>Most frequent values monthly </vt:lpstr>
      <vt:lpstr>Min &amp; Maxi values per year </vt:lpstr>
      <vt:lpstr>Total number of cases of confirmed, deaths, recovered each month </vt:lpstr>
      <vt:lpstr>Corona virus spread out with respect to confirmed cases </vt:lpstr>
      <vt:lpstr>Corona virus spread out with respect to death cases </vt:lpstr>
      <vt:lpstr>Corona virus spread out with respect to recovered cases</vt:lpstr>
      <vt:lpstr>Country having highest number of the Confirmed case</vt:lpstr>
      <vt:lpstr>Top 5 countries having highest recovered case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2024-05-04T14:02:22Z</dcterms:created>
  <dcterms:modified xsi:type="dcterms:W3CDTF">2024-05-05T05:20:58Z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